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73" r:id="rId3"/>
    <p:sldId id="274" r:id="rId4"/>
    <p:sldId id="275" r:id="rId5"/>
    <p:sldId id="280" r:id="rId6"/>
    <p:sldId id="276" r:id="rId7"/>
    <p:sldId id="284" r:id="rId8"/>
    <p:sldId id="286" r:id="rId9"/>
    <p:sldId id="287" r:id="rId10"/>
    <p:sldId id="288" r:id="rId11"/>
  </p:sldIdLst>
  <p:sldSz cx="9906000" cy="6858000" type="A4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67996"/>
    <a:srgbClr val="F8FA2F"/>
    <a:srgbClr val="2852CF"/>
    <a:srgbClr val="12AE11"/>
    <a:srgbClr val="D00D04"/>
    <a:srgbClr val="898989"/>
    <a:srgbClr val="143CA4"/>
    <a:srgbClr val="143C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10" autoAdjust="0"/>
    <p:restoredTop sz="78045" autoAdjust="0"/>
  </p:normalViewPr>
  <p:slideViewPr>
    <p:cSldViewPr snapToGrid="0" snapToObjects="1">
      <p:cViewPr varScale="1">
        <p:scale>
          <a:sx n="38" d="100"/>
          <a:sy n="38" d="100"/>
        </p:scale>
        <p:origin x="-1284" y="-6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3808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2BEEC8-974E-4F88-8A69-759E56AA37ED}" type="datetimeFigureOut">
              <a:rPr lang="en-US"/>
              <a:pPr>
                <a:defRPr/>
              </a:pPr>
              <a:t>12/24/2013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1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FDDB05-B31C-42D0-9B52-D99FB0F51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2DB508-598C-46F1-9436-EA150FCC78B1}" type="datetimeFigureOut">
              <a:rPr lang="en-US"/>
              <a:pPr>
                <a:defRPr/>
              </a:pPr>
              <a:t>12/24/2013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1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6E6A21-6D79-4911-B412-2D9CC51618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oundRect">
            <a:avLst/>
          </a:prstGeom>
          <a:solidFill>
            <a:srgbClr val="0000D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254BE-662A-443F-85CC-9E5F5C4E3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2952-7EBD-462C-82B4-F9C1BEA16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75EE-5F41-449C-942E-2A7DE6434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9587-DE94-4A21-A916-23BA08C5E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A6EA-C0D1-4A4D-979E-9BCEA8D21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19050" y="6540500"/>
            <a:ext cx="9867900" cy="25400"/>
          </a:xfrm>
          <a:prstGeom prst="line">
            <a:avLst/>
          </a:prstGeom>
          <a:ln>
            <a:solidFill>
              <a:srgbClr val="143CA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7"/>
          <p:cNvCxnSpPr/>
          <p:nvPr userDrawn="1"/>
        </p:nvCxnSpPr>
        <p:spPr>
          <a:xfrm>
            <a:off x="19050" y="495300"/>
            <a:ext cx="9867900" cy="25400"/>
          </a:xfrm>
          <a:prstGeom prst="line">
            <a:avLst/>
          </a:prstGeom>
          <a:ln>
            <a:solidFill>
              <a:srgbClr val="143CA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520"/>
            <a:ext cx="9886968" cy="490077"/>
          </a:xfrm>
          <a:prstGeom prst="roundRect">
            <a:avLst/>
          </a:prstGeom>
          <a:noFill/>
        </p:spPr>
        <p:txBody>
          <a:bodyPr>
            <a:normAutofit/>
          </a:bodyPr>
          <a:lstStyle>
            <a:lvl1pPr>
              <a:defRPr sz="3600" b="0">
                <a:solidFill>
                  <a:srgbClr val="143C9A"/>
                </a:solidFill>
                <a:latin typeface="Comic Sans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9050" y="6491288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502400"/>
            <a:ext cx="3136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75550" y="6491288"/>
            <a:ext cx="2311400" cy="365125"/>
          </a:xfrm>
        </p:spPr>
        <p:txBody>
          <a:bodyPr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8688DC-820C-4BA2-AD40-69BF5BD91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 userDrawn="1"/>
        </p:nvCxnSpPr>
        <p:spPr>
          <a:xfrm>
            <a:off x="19050" y="6540500"/>
            <a:ext cx="9867900" cy="25400"/>
          </a:xfrm>
          <a:prstGeom prst="line">
            <a:avLst/>
          </a:prstGeom>
          <a:ln>
            <a:solidFill>
              <a:srgbClr val="143CA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50" y="6491288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502400"/>
            <a:ext cx="3136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75550" y="6491288"/>
            <a:ext cx="2311400" cy="365125"/>
          </a:xfrm>
        </p:spPr>
        <p:txBody>
          <a:bodyPr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F53869-F01C-4A37-842A-532655142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47E7-0B9A-4682-A138-89474FE6D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ADBD-505D-4167-873C-5BB1DAD472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92DE-1C24-4C86-8E9B-B9FAA559F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 defTabSz="45711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  <a:cs typeface="+mn-cs"/>
              </a:defRPr>
            </a:lvl1pPr>
          </a:lstStyle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 defTabSz="45711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 defTabSz="457117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Comic Sans MS"/>
                <a:cs typeface="+mn-cs"/>
              </a:defRPr>
            </a:lvl1pPr>
          </a:lstStyle>
          <a:p>
            <a:pPr>
              <a:defRPr/>
            </a:pPr>
            <a:fld id="{7A2179DC-B4CC-451A-BFE9-A43360258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9" r:id="rId5"/>
    <p:sldLayoutId id="2147483660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defTabSz="4571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4571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4571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4571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научная сессия ОФВЭ</a:t>
            </a:r>
            <a:endParaRPr lang="en-US" dirty="0"/>
          </a:p>
        </p:txBody>
      </p:sp>
      <p:pic>
        <p:nvPicPr>
          <p:cNvPr id="5" name="Picture 4" descr="0807031_01-A4-at-144-dpi.jpg"/>
          <p:cNvPicPr>
            <a:picLocks noChangeAspect="1"/>
          </p:cNvPicPr>
          <p:nvPr/>
        </p:nvPicPr>
        <p:blipFill>
          <a:blip r:embed="rId2">
            <a:lum bright="-2000" contrast="2000"/>
          </a:blip>
          <a:stretch>
            <a:fillRect/>
          </a:stretch>
        </p:blipFill>
        <p:spPr>
          <a:xfrm>
            <a:off x="0" y="-42143"/>
            <a:ext cx="9906000" cy="6910151"/>
          </a:xfrm>
          <a:prstGeom prst="rect">
            <a:avLst/>
          </a:prstGeom>
          <a:effectLst>
            <a:innerShdw blurRad="38100" dist="50800" dir="2700000">
              <a:prstClr val="black"/>
            </a:innerShdw>
          </a:effectLst>
        </p:spPr>
      </p:pic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5484813"/>
            <a:ext cx="1584325" cy="123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Title 1"/>
          <p:cNvSpPr txBox="1">
            <a:spLocks/>
          </p:cNvSpPr>
          <p:nvPr/>
        </p:nvSpPr>
        <p:spPr bwMode="auto">
          <a:xfrm>
            <a:off x="546100" y="1125538"/>
            <a:ext cx="80629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7200">
                <a:solidFill>
                  <a:schemeClr val="bg1"/>
                </a:solidFill>
                <a:latin typeface="Calibri" pitchFamily="34" charset="0"/>
              </a:rPr>
              <a:t>LHC Status &amp; Plans</a:t>
            </a:r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8D8A6A8E-B46D-4B32-A136-21CEC7C846D8}" type="slidenum">
              <a:rPr lang="en-US" smtClean="0">
                <a:latin typeface="Comic Sans MS" pitchFamily="66" charset="0"/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350"/>
            <a:ext cx="9886950" cy="490538"/>
          </a:xfrm>
        </p:spPr>
        <p:txBody>
          <a:bodyPr rtlCol="0">
            <a:normAutofit fontScale="90000"/>
          </a:bodyPr>
          <a:lstStyle/>
          <a:p>
            <a:pPr defTabSz="457117" eaLnBrk="1" fontAlgn="auto" hangingPunct="1">
              <a:spcAft>
                <a:spcPts val="0"/>
              </a:spcAft>
              <a:defRPr/>
            </a:pPr>
            <a:r>
              <a:rPr lang="en-US" dirty="0" smtClean="0"/>
              <a:t>Luminosity forecast for next 10 years</a:t>
            </a:r>
            <a:endParaRPr lang="en-US" dirty="0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838200" y="1250950"/>
            <a:ext cx="42449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0000CC"/>
                </a:solidFill>
                <a:latin typeface="Calibri" pitchFamily="34" charset="0"/>
              </a:rPr>
              <a:t>~30/fb at 3.5 &amp; 4 TeV 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0000CC"/>
                </a:solidFill>
                <a:latin typeface="Calibri" pitchFamily="34" charset="0"/>
              </a:rPr>
              <a:t>~400/fb at 6.5-7 TeV 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0000CC"/>
                </a:solidFill>
                <a:latin typeface="Calibri" pitchFamily="34" charset="0"/>
              </a:rPr>
              <a:t>~3000/fb at 7 TeV</a:t>
            </a:r>
            <a:endParaRPr lang="en-GB" sz="36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692150" y="4398963"/>
            <a:ext cx="8413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i="1">
                <a:solidFill>
                  <a:srgbClr val="000000"/>
                </a:solidFill>
                <a:latin typeface="Calibri" pitchFamily="34" charset="0"/>
              </a:rPr>
              <a:t>to obtain 3000/</a:t>
            </a:r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fb</a:t>
            </a:r>
            <a:r>
              <a:rPr lang="en-US" sz="4400" i="1">
                <a:solidFill>
                  <a:srgbClr val="000000"/>
                </a:solidFill>
                <a:latin typeface="Calibri" pitchFamily="34" charset="0"/>
              </a:rPr>
              <a:t> by 2035 </a:t>
            </a:r>
          </a:p>
          <a:p>
            <a:pPr algn="ctr"/>
            <a:r>
              <a:rPr lang="en-US" sz="4400" i="1">
                <a:solidFill>
                  <a:srgbClr val="000000"/>
                </a:solidFill>
                <a:latin typeface="Calibri" pitchFamily="34" charset="0"/>
              </a:rPr>
              <a:t>we need the </a:t>
            </a:r>
            <a:r>
              <a:rPr lang="en-US" sz="4400" b="1" i="1">
                <a:solidFill>
                  <a:srgbClr val="000000"/>
                </a:solidFill>
                <a:latin typeface="Calibri" pitchFamily="34" charset="0"/>
              </a:rPr>
              <a:t>HL-LHC</a:t>
            </a:r>
            <a:endParaRPr lang="en-GB" sz="4400" b="1" i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n-GB" sz="44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5229225" y="1452563"/>
            <a:ext cx="2339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Calibri" pitchFamily="34" charset="0"/>
              </a:rPr>
              <a:t>2012 DONE</a:t>
            </a:r>
            <a:endParaRPr lang="en-GB" sz="36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384800" y="2252663"/>
            <a:ext cx="263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2021 goal (?)</a:t>
            </a:r>
            <a:endParaRPr lang="en-GB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5368925" y="3048000"/>
            <a:ext cx="2847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2035 goal (??)</a:t>
            </a:r>
            <a:endParaRPr lang="en-GB" sz="3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27C63C22-3345-40DC-A898-9469456E62E3}" type="slidenum">
              <a:rPr lang="en-US" smtClean="0">
                <a:latin typeface="Comic Sans MS" pitchFamily="66" charset="0"/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350"/>
            <a:ext cx="9886950" cy="490538"/>
          </a:xfrm>
        </p:spPr>
        <p:txBody>
          <a:bodyPr rtlCol="0">
            <a:normAutofit fontScale="90000"/>
          </a:bodyPr>
          <a:lstStyle/>
          <a:p>
            <a:pPr defTabSz="457117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Integrated </a:t>
            </a:r>
            <a:r>
              <a:rPr lang="en-US" dirty="0" err="1" smtClean="0"/>
              <a:t>pp</a:t>
            </a:r>
            <a:r>
              <a:rPr lang="en-US" dirty="0" smtClean="0"/>
              <a:t> luminosity  2010-12</a:t>
            </a:r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5870575" y="1471613"/>
            <a:ext cx="40354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457117">
              <a:buClr>
                <a:srgbClr val="00007D"/>
              </a:buClr>
              <a:buFont typeface="Wingdings" charset="2"/>
              <a:buChar char="²"/>
              <a:defRPr/>
            </a:pPr>
            <a:r>
              <a:rPr lang="en-US" kern="0" dirty="0" smtClean="0">
                <a:solidFill>
                  <a:srgbClr val="00007D"/>
                </a:solidFill>
                <a:latin typeface="Comic Sans MS"/>
                <a:cs typeface="Comic Sans MS"/>
              </a:rPr>
              <a:t>2010 : </a:t>
            </a:r>
            <a:r>
              <a:rPr lang="en-US" kern="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</a:t>
            </a:r>
            <a:r>
              <a:rPr lang="en-US" kern="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cm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=7 </a:t>
            </a:r>
            <a:r>
              <a:rPr lang="en-US" kern="0" dirty="0" err="1">
                <a:solidFill>
                  <a:srgbClr val="0000FF"/>
                </a:solidFill>
                <a:latin typeface="Comic Sans MS"/>
                <a:cs typeface="Comic Sans MS"/>
              </a:rPr>
              <a:t>TeV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</a:p>
          <a:p>
            <a:pPr marL="0" indent="0" defTabSz="457117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       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en-US" kern="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lang="en-US" b="1" kern="0" dirty="0">
                <a:solidFill>
                  <a:srgbClr val="FF0000"/>
                </a:solidFill>
                <a:latin typeface="Comic Sans MS"/>
                <a:cs typeface="Comic Sans MS"/>
              </a:rPr>
              <a:t>0.04 fb</a:t>
            </a:r>
            <a:r>
              <a:rPr lang="en-US" b="1" kern="0" baseline="30000" dirty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b="1" kern="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  <a:p>
            <a:pPr marL="0" indent="0" defTabSz="457117">
              <a:buClr>
                <a:srgbClr val="00007D"/>
              </a:buClr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defTabSz="457117">
              <a:buClr>
                <a:srgbClr val="00007D"/>
              </a:buClr>
              <a:buFont typeface="Wingdings" charset="2"/>
              <a:buChar char="²"/>
              <a:defRPr/>
            </a:pPr>
            <a:r>
              <a:rPr lang="en-US" kern="0" dirty="0" smtClean="0">
                <a:solidFill>
                  <a:srgbClr val="143C9A"/>
                </a:solidFill>
                <a:latin typeface="Comic Sans MS"/>
                <a:cs typeface="Comic Sans MS"/>
              </a:rPr>
              <a:t>2011 : </a:t>
            </a:r>
            <a:r>
              <a:rPr lang="en-US" kern="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</a:t>
            </a:r>
            <a:r>
              <a:rPr lang="en-US" kern="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cm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=7 </a:t>
            </a:r>
            <a:r>
              <a:rPr lang="en-US" kern="0" dirty="0" err="1">
                <a:solidFill>
                  <a:srgbClr val="0000FF"/>
                </a:solidFill>
                <a:latin typeface="Comic Sans MS"/>
                <a:cs typeface="Comic Sans MS"/>
              </a:rPr>
              <a:t>TeV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pPr marL="0" indent="0" defTabSz="457117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L</a:t>
            </a:r>
            <a:r>
              <a:rPr lang="en-US" b="1" kern="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lang="en-US" b="1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6.1fb</a:t>
            </a:r>
            <a:r>
              <a:rPr lang="en-US" b="1" kern="0" baseline="30000" dirty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b="1" kern="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  <a:p>
            <a:pPr marL="0" indent="0" defTabSz="457117">
              <a:buClr>
                <a:srgbClr val="00007D"/>
              </a:buClr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143C9A"/>
              </a:solidFill>
              <a:latin typeface="Comic Sans MS"/>
              <a:cs typeface="Comic Sans MS"/>
            </a:endParaRPr>
          </a:p>
          <a:p>
            <a:pPr defTabSz="457117">
              <a:buClr>
                <a:srgbClr val="00007D"/>
              </a:buClr>
              <a:buFont typeface="Wingdings" charset="2"/>
              <a:buChar char="²"/>
              <a:defRPr/>
            </a:pPr>
            <a:r>
              <a:rPr lang="en-US" kern="0" dirty="0" smtClean="0">
                <a:solidFill>
                  <a:srgbClr val="143C9A"/>
                </a:solidFill>
                <a:latin typeface="Comic Sans MS"/>
                <a:cs typeface="Comic Sans MS"/>
              </a:rPr>
              <a:t>2012 : </a:t>
            </a:r>
            <a:r>
              <a:rPr lang="en-US" kern="0" dirty="0" err="1">
                <a:solidFill>
                  <a:srgbClr val="0000FF"/>
                </a:solidFill>
                <a:latin typeface="Comic Sans MS"/>
                <a:cs typeface="Comic Sans MS"/>
              </a:rPr>
              <a:t>E</a:t>
            </a:r>
            <a:r>
              <a:rPr lang="en-US" kern="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cm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=8 </a:t>
            </a:r>
            <a:r>
              <a:rPr lang="en-US" kern="0" dirty="0" err="1">
                <a:solidFill>
                  <a:srgbClr val="0000FF"/>
                </a:solidFill>
                <a:latin typeface="Comic Sans MS"/>
                <a:cs typeface="Comic Sans MS"/>
              </a:rPr>
              <a:t>TeV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kern="0" dirty="0" smtClean="0">
              <a:solidFill>
                <a:srgbClr val="143C9A"/>
              </a:solidFill>
              <a:latin typeface="Comic Sans MS"/>
              <a:cs typeface="Comic Sans MS"/>
            </a:endParaRPr>
          </a:p>
          <a:p>
            <a:pPr marL="0" indent="0" defTabSz="457117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L=23.3 fb</a:t>
            </a:r>
            <a:r>
              <a:rPr lang="en-US" b="1" kern="0" baseline="30000" dirty="0">
                <a:solidFill>
                  <a:srgbClr val="FF0000"/>
                </a:solidFill>
                <a:latin typeface="Comic Sans MS"/>
                <a:cs typeface="Comic Sans MS"/>
              </a:rPr>
              <a:t>-1</a:t>
            </a:r>
            <a:endParaRPr lang="en-US" b="1" kern="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defTabSz="457117">
              <a:buClr>
                <a:srgbClr val="00007D"/>
              </a:buClr>
              <a:buFont typeface="Wingdings" charset="2"/>
              <a:buChar char="²"/>
              <a:defRPr/>
            </a:pPr>
            <a:endParaRPr lang="en-US" kern="0" dirty="0" smtClean="0">
              <a:solidFill>
                <a:srgbClr val="143C9A"/>
              </a:solidFill>
              <a:latin typeface="Comic Sans MS"/>
              <a:cs typeface="Comic Sans MS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4713"/>
            <a:ext cx="587057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BBEEF960-B311-4E77-91C3-A3AEAF76D5F7}" type="slidenum">
              <a:rPr lang="en-US" smtClean="0">
                <a:latin typeface="Comic Sans MS" pitchFamily="66" charset="0"/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350"/>
            <a:ext cx="9886950" cy="490538"/>
          </a:xfrm>
        </p:spPr>
        <p:txBody>
          <a:bodyPr rtlCol="0">
            <a:normAutofit fontScale="90000"/>
          </a:bodyPr>
          <a:lstStyle/>
          <a:p>
            <a:pPr defTabSz="457117" eaLnBrk="1" fontAlgn="auto" hangingPunct="1">
              <a:spcAft>
                <a:spcPts val="0"/>
              </a:spcAft>
              <a:defRPr/>
            </a:pPr>
            <a:r>
              <a:rPr lang="en-US" dirty="0"/>
              <a:t>P</a:t>
            </a:r>
            <a:r>
              <a:rPr lang="en-US" dirty="0" smtClean="0"/>
              <a:t>erformance through the year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8613" y="1365250"/>
          <a:ext cx="9077325" cy="417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004"/>
                <a:gridCol w="1600200"/>
                <a:gridCol w="1676400"/>
                <a:gridCol w="1676400"/>
                <a:gridCol w="1371600"/>
              </a:tblGrid>
              <a:tr h="45625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2010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2011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2012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Nominal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62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bunch spacing [ns]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150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50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50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25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6250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no. of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bunches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368</a:t>
                      </a:r>
                      <a:endParaRPr lang="en-US" sz="2400" b="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1380</a:t>
                      </a:r>
                      <a:endParaRPr lang="en-US" sz="2400" b="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Comic Sans MS"/>
                          <a:cs typeface="Comic Sans MS"/>
                        </a:rPr>
                        <a:t>1380</a:t>
                      </a:r>
                      <a:endParaRPr lang="en-US" sz="2400" b="0" baseline="0" dirty="0" smtClean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Comic Sans MS"/>
                          <a:cs typeface="Comic Sans MS"/>
                        </a:rPr>
                        <a:t>2808</a:t>
                      </a:r>
                      <a:endParaRPr lang="en-US" sz="2000" b="0" baseline="0" dirty="0" smtClean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62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beta*</a:t>
                      </a:r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 [m] </a:t>
                      </a:r>
                    </a:p>
                    <a:p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ATLAS</a:t>
                      </a:r>
                      <a:r>
                        <a:rPr lang="en-US" sz="2000" baseline="0" dirty="0" smtClean="0">
                          <a:latin typeface="Comic Sans MS"/>
                          <a:cs typeface="Comic Sans MS"/>
                        </a:rPr>
                        <a:t> and CMS</a:t>
                      </a:r>
                      <a:endParaRPr lang="en-US" sz="2000" b="0" dirty="0" smtClean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3.5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1.0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0.6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62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max.</a:t>
                      </a:r>
                      <a:r>
                        <a:rPr lang="en-US" sz="20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unch intensity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/>
                      </a:r>
                      <a:br>
                        <a:rPr lang="en-US" sz="2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</a:br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[protons</a:t>
                      </a:r>
                      <a:r>
                        <a:rPr lang="en-US" sz="2000" baseline="0" dirty="0" smtClean="0">
                          <a:latin typeface="Comic Sans MS"/>
                          <a:cs typeface="Comic Sans MS"/>
                        </a:rPr>
                        <a:t>/bunch]</a:t>
                      </a:r>
                      <a:endParaRPr lang="en-US" sz="2000" b="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Comic Sans MS"/>
                          <a:cs typeface="Comic Sans MS"/>
                        </a:rPr>
                        <a:t>1.2 </a:t>
                      </a:r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x 10</a:t>
                      </a:r>
                      <a:r>
                        <a:rPr lang="en-US" sz="2400" baseline="30000" dirty="0" smtClean="0">
                          <a:latin typeface="Comic Sans MS"/>
                          <a:cs typeface="Comic Sans MS"/>
                        </a:rPr>
                        <a:t>11</a:t>
                      </a:r>
                      <a:endParaRPr lang="en-US" sz="2400" b="0" baseline="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Comic Sans MS"/>
                          <a:cs typeface="Comic Sans MS"/>
                        </a:rPr>
                        <a:t>1.45 </a:t>
                      </a:r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x 10</a:t>
                      </a:r>
                      <a:r>
                        <a:rPr lang="en-US" sz="2400" baseline="30000" dirty="0" smtClean="0">
                          <a:latin typeface="Comic Sans MS"/>
                          <a:cs typeface="Comic Sans MS"/>
                        </a:rPr>
                        <a:t>11</a:t>
                      </a:r>
                      <a:endParaRPr lang="en-US" sz="2400" b="0" baseline="0" dirty="0" smtClean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1.7 x 10</a:t>
                      </a:r>
                      <a:r>
                        <a:rPr lang="en-US" sz="2400" baseline="30000" dirty="0" smtClean="0">
                          <a:latin typeface="Comic Sans MS"/>
                          <a:cs typeface="Comic Sans MS"/>
                        </a:rPr>
                        <a:t>11</a:t>
                      </a:r>
                      <a:endParaRPr lang="en-US" sz="2400" b="0" baseline="300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Comic Sans MS"/>
                          <a:cs typeface="Comic Sans MS"/>
                        </a:rPr>
                        <a:t>1.15 </a:t>
                      </a:r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x 10</a:t>
                      </a:r>
                      <a:r>
                        <a:rPr lang="en-US" sz="2000" baseline="30000" dirty="0" smtClean="0">
                          <a:latin typeface="Comic Sans MS"/>
                          <a:cs typeface="Comic Sans MS"/>
                        </a:rPr>
                        <a:t>11</a:t>
                      </a:r>
                      <a:r>
                        <a:rPr lang="en-US" sz="20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US" sz="2000" b="0" baseline="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62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normalized</a:t>
                      </a:r>
                      <a:r>
                        <a:rPr lang="en-US" sz="20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mittance </a:t>
                      </a:r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[mm-</a:t>
                      </a:r>
                      <a:r>
                        <a:rPr lang="en-US" sz="2000" dirty="0" err="1" smtClean="0">
                          <a:latin typeface="Comic Sans MS"/>
                          <a:cs typeface="Comic Sans MS"/>
                        </a:rPr>
                        <a:t>mrad</a:t>
                      </a:r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Comic Sans MS"/>
                          <a:cs typeface="Comic Sans MS"/>
                        </a:rPr>
                        <a:t>~2.0</a:t>
                      </a:r>
                      <a:endParaRPr lang="en-US" sz="2400" dirty="0" smtClean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~2.4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Comic Sans MS"/>
                          <a:cs typeface="Comic Sans MS"/>
                        </a:rPr>
                        <a:t>~2.5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3.75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770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peak luminosity</a:t>
                      </a:r>
                      <a:r>
                        <a:rPr lang="en-US" sz="20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[cm</a:t>
                      </a:r>
                      <a:r>
                        <a:rPr lang="en-US" sz="2000" baseline="30000" dirty="0" smtClean="0">
                          <a:latin typeface="Comic Sans MS"/>
                          <a:cs typeface="Comic Sans MS"/>
                        </a:rPr>
                        <a:t>-2</a:t>
                      </a:r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lang="en-US" sz="2000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]</a:t>
                      </a:r>
                      <a:endParaRPr lang="en-US" sz="2000" b="0" dirty="0" smtClean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Comic Sans MS"/>
                          <a:cs typeface="Comic Sans MS"/>
                        </a:rPr>
                        <a:t>2.1 x 10</a:t>
                      </a:r>
                      <a:r>
                        <a:rPr lang="en-US" sz="2400" baseline="30000" dirty="0" smtClean="0">
                          <a:latin typeface="Comic Sans MS"/>
                          <a:cs typeface="Comic Sans MS"/>
                        </a:rPr>
                        <a:t>32</a:t>
                      </a:r>
                      <a:endParaRPr lang="en-US" sz="2400" b="0" baseline="30000" dirty="0" smtClean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Comic Sans MS"/>
                          <a:cs typeface="Comic Sans MS"/>
                        </a:rPr>
                        <a:t>3.7 x 10</a:t>
                      </a:r>
                      <a:r>
                        <a:rPr lang="en-US" sz="2400" baseline="30000" dirty="0" smtClean="0">
                          <a:latin typeface="Comic Sans MS"/>
                          <a:cs typeface="Comic Sans MS"/>
                        </a:rPr>
                        <a:t>33</a:t>
                      </a:r>
                      <a:endParaRPr lang="en-US" sz="2400" b="0" baseline="30000" dirty="0" smtClean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7.7</a:t>
                      </a:r>
                      <a:r>
                        <a:rPr lang="en-US" sz="2400" baseline="0" dirty="0" smtClean="0">
                          <a:latin typeface="Comic Sans MS"/>
                          <a:cs typeface="Comic Sans MS"/>
                        </a:rPr>
                        <a:t> x 10</a:t>
                      </a:r>
                      <a:r>
                        <a:rPr lang="en-US" sz="2400" baseline="30000" dirty="0" smtClean="0">
                          <a:latin typeface="Comic Sans MS"/>
                          <a:cs typeface="Comic Sans MS"/>
                        </a:rPr>
                        <a:t>33</a:t>
                      </a:r>
                      <a:endParaRPr lang="en-US" sz="2400" b="0" baseline="30000" dirty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Comic Sans MS"/>
                          <a:cs typeface="Comic Sans MS"/>
                        </a:rPr>
                        <a:t>1.0 x 10</a:t>
                      </a:r>
                      <a:r>
                        <a:rPr lang="en-US" sz="2000" baseline="30000" dirty="0" smtClean="0">
                          <a:latin typeface="Comic Sans MS"/>
                          <a:cs typeface="Comic Sans MS"/>
                        </a:rPr>
                        <a:t>34</a:t>
                      </a:r>
                      <a:endParaRPr lang="en-US" sz="2000" b="0" baseline="30000" dirty="0" smtClean="0">
                        <a:solidFill>
                          <a:schemeClr val="tx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39" name="Rectangle 6"/>
          <p:cNvSpPr>
            <a:spLocks noChangeArrowheads="1"/>
          </p:cNvSpPr>
          <p:nvPr/>
        </p:nvSpPr>
        <p:spPr bwMode="auto">
          <a:xfrm>
            <a:off x="3946525" y="6008688"/>
            <a:ext cx="398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&gt;2x design when scaled to 7 TeV! </a:t>
            </a:r>
          </a:p>
        </p:txBody>
      </p:sp>
      <p:sp>
        <p:nvSpPr>
          <p:cNvPr id="8" name="Oval 7"/>
          <p:cNvSpPr/>
          <p:nvPr/>
        </p:nvSpPr>
        <p:spPr>
          <a:xfrm>
            <a:off x="6421438" y="4830763"/>
            <a:ext cx="1512887" cy="70961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17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6EB4D99A-93DF-489B-8B4D-AA5DD7AC758E}" type="slidenum">
              <a:rPr lang="en-US" smtClean="0">
                <a:latin typeface="Comic Sans MS" pitchFamily="66" charset="0"/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350"/>
            <a:ext cx="9886950" cy="490538"/>
          </a:xfrm>
        </p:spPr>
        <p:txBody>
          <a:bodyPr rtlCol="0">
            <a:normAutofit fontScale="90000"/>
          </a:bodyPr>
          <a:lstStyle/>
          <a:p>
            <a:pPr defTabSz="457117" eaLnBrk="1" fontAlgn="auto" hangingPunct="1">
              <a:spcAft>
                <a:spcPts val="0"/>
              </a:spcAft>
              <a:defRPr/>
            </a:pPr>
            <a:r>
              <a:rPr lang="en-US" dirty="0"/>
              <a:t>A challenge in RUN-I - pile up events</a:t>
            </a:r>
          </a:p>
        </p:txBody>
      </p:sp>
      <p:pic>
        <p:nvPicPr>
          <p:cNvPr id="17413" name="Picture 7" descr="Untitl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98913"/>
            <a:ext cx="990600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388938" y="5775325"/>
            <a:ext cx="1227137" cy="460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Lucida Grande"/>
                <a:sym typeface="Wingdings" pitchFamily="2" charset="2"/>
              </a:rPr>
              <a:t>ATLAS</a:t>
            </a: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371475" y="3998913"/>
            <a:ext cx="8932863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sym typeface="Wingdings" pitchFamily="2" charset="2"/>
              </a:rPr>
              <a:t>Z </a:t>
            </a:r>
            <a:r>
              <a:rPr lang="en-US" sz="240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 pitchFamily="2" charset="2"/>
              </a:rPr>
              <a:t>μμ</a:t>
            </a:r>
            <a:r>
              <a:rPr lang="en-US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sym typeface="Wingdings" pitchFamily="2" charset="2"/>
              </a:rPr>
              <a:t> event from 2012 data with 25 reconstructed vertices</a:t>
            </a:r>
          </a:p>
        </p:txBody>
      </p:sp>
      <p:pic>
        <p:nvPicPr>
          <p:cNvPr id="17416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736600"/>
            <a:ext cx="40767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1582738" y="1968500"/>
            <a:ext cx="74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2012</a:t>
            </a: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808038" y="2405063"/>
            <a:ext cx="747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2011</a:t>
            </a:r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4781550" y="1039813"/>
            <a:ext cx="47990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pile up will increase at higher energy →</a:t>
            </a:r>
          </a:p>
          <a:p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experiments request  25 ns operation</a:t>
            </a:r>
          </a:p>
          <a:p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in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7482A085-CD7B-4648-BEC1-D14F9996D823}" type="slidenum">
              <a:rPr lang="en-US" smtClean="0">
                <a:latin typeface="Comic Sans MS" pitchFamily="66" charset="0"/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350"/>
            <a:ext cx="9886950" cy="490538"/>
          </a:xfrm>
        </p:spPr>
        <p:txBody>
          <a:bodyPr rtlCol="0">
            <a:normAutofit fontScale="90000"/>
          </a:bodyPr>
          <a:lstStyle/>
          <a:p>
            <a:pPr defTabSz="457117"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Operational cycle</a:t>
            </a:r>
            <a:endParaRPr lang="en-US" dirty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266950" y="6096000"/>
            <a:ext cx="511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turn around 2 to 3 hours on a good day</a:t>
            </a:r>
          </a:p>
        </p:txBody>
      </p:sp>
      <p:pic>
        <p:nvPicPr>
          <p:cNvPr id="1843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914400"/>
            <a:ext cx="9144001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9" name="Group 8"/>
          <p:cNvGrpSpPr>
            <a:grpSpLocks/>
          </p:cNvGrpSpPr>
          <p:nvPr/>
        </p:nvGrpSpPr>
        <p:grpSpPr bwMode="auto">
          <a:xfrm>
            <a:off x="533400" y="1387475"/>
            <a:ext cx="1219200" cy="517525"/>
            <a:chOff x="533400" y="1386989"/>
            <a:chExt cx="1219200" cy="518011"/>
          </a:xfrm>
        </p:grpSpPr>
        <p:sp>
          <p:nvSpPr>
            <p:cNvPr id="10" name="Down Arrow 9"/>
            <p:cNvSpPr/>
            <p:nvPr/>
          </p:nvSpPr>
          <p:spPr>
            <a:xfrm>
              <a:off x="1143000" y="1752457"/>
              <a:ext cx="152400" cy="15254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78" name="TextBox 10"/>
            <p:cNvSpPr txBox="1">
              <a:spLocks noChangeArrowheads="1"/>
            </p:cNvSpPr>
            <p:nvPr/>
          </p:nvSpPr>
          <p:spPr bwMode="auto">
            <a:xfrm>
              <a:off x="533400" y="1386989"/>
              <a:ext cx="12192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solidFill>
                    <a:srgbClr val="1F497D"/>
                  </a:solidFill>
                  <a:latin typeface="Calibri" pitchFamily="34" charset="0"/>
                </a:rPr>
                <a:t>Beam dump</a:t>
              </a:r>
            </a:p>
          </p:txBody>
        </p:sp>
      </p:grp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1066800" y="3429000"/>
            <a:ext cx="1981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1F497D"/>
                </a:solidFill>
                <a:latin typeface="Calibri" pitchFamily="34" charset="0"/>
              </a:rPr>
              <a:t>Ramp down/precycle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57600" y="4648200"/>
            <a:ext cx="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0" y="46482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62400" y="4648200"/>
            <a:ext cx="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14800" y="46482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67200" y="4648200"/>
            <a:ext cx="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19600" y="46482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7" name="TextBox 18"/>
          <p:cNvSpPr txBox="1">
            <a:spLocks noChangeArrowheads="1"/>
          </p:cNvSpPr>
          <p:nvPr/>
        </p:nvSpPr>
        <p:spPr bwMode="auto">
          <a:xfrm>
            <a:off x="3429000" y="4191000"/>
            <a:ext cx="1219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1F497D"/>
                </a:solidFill>
                <a:latin typeface="Calibri" pitchFamily="34" charset="0"/>
              </a:rPr>
              <a:t>Injection</a:t>
            </a:r>
          </a:p>
        </p:txBody>
      </p:sp>
      <p:sp>
        <p:nvSpPr>
          <p:cNvPr id="18448" name="TextBox 19"/>
          <p:cNvSpPr txBox="1">
            <a:spLocks noChangeArrowheads="1"/>
          </p:cNvSpPr>
          <p:nvPr/>
        </p:nvSpPr>
        <p:spPr bwMode="auto">
          <a:xfrm>
            <a:off x="4876800" y="3124200"/>
            <a:ext cx="7620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1F497D"/>
                </a:solidFill>
                <a:latin typeface="Calibri" pitchFamily="34" charset="0"/>
              </a:rPr>
              <a:t>Ramp</a:t>
            </a:r>
          </a:p>
        </p:txBody>
      </p:sp>
      <p:sp>
        <p:nvSpPr>
          <p:cNvPr id="18449" name="TextBox 20"/>
          <p:cNvSpPr txBox="1">
            <a:spLocks noChangeArrowheads="1"/>
          </p:cNvSpPr>
          <p:nvPr/>
        </p:nvSpPr>
        <p:spPr bwMode="auto">
          <a:xfrm>
            <a:off x="5791200" y="15240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1F497D"/>
                </a:solidFill>
                <a:latin typeface="Calibri" pitchFamily="34" charset="0"/>
              </a:rPr>
              <a:t>Squeeze</a:t>
            </a:r>
          </a:p>
        </p:txBody>
      </p:sp>
      <p:sp>
        <p:nvSpPr>
          <p:cNvPr id="22" name="Up Arrow 21"/>
          <p:cNvSpPr/>
          <p:nvPr/>
        </p:nvSpPr>
        <p:spPr>
          <a:xfrm>
            <a:off x="6705600" y="1981200"/>
            <a:ext cx="152400" cy="304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51" name="TextBox 22"/>
          <p:cNvSpPr txBox="1">
            <a:spLocks noChangeArrowheads="1"/>
          </p:cNvSpPr>
          <p:nvPr/>
        </p:nvSpPr>
        <p:spPr bwMode="auto">
          <a:xfrm>
            <a:off x="6324600" y="22860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1F497D"/>
                </a:solidFill>
                <a:latin typeface="Calibri" pitchFamily="34" charset="0"/>
              </a:rPr>
              <a:t>Collide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858000" y="1981200"/>
            <a:ext cx="18288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3" name="TextBox 24"/>
          <p:cNvSpPr txBox="1">
            <a:spLocks noChangeArrowheads="1"/>
          </p:cNvSpPr>
          <p:nvPr/>
        </p:nvSpPr>
        <p:spPr bwMode="auto">
          <a:xfrm>
            <a:off x="7162800" y="1524000"/>
            <a:ext cx="12954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1F497D"/>
                </a:solidFill>
                <a:latin typeface="Calibri" pitchFamily="34" charset="0"/>
              </a:rPr>
              <a:t>Stable beams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984875" y="2913063"/>
          <a:ext cx="2514600" cy="22558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1"/>
                <a:gridCol w="1219200"/>
              </a:tblGrid>
              <a:tr h="2667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Ramp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down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35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mins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Injection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~30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mins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Ramp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mins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Squeeze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15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mins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Collide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5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mins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Stable beams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 –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30 hours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70F64CEE-FC07-430A-B7D1-96D245975670}" type="slidenum">
              <a:rPr lang="en-US" smtClean="0">
                <a:latin typeface="Comic Sans MS" pitchFamily="66" charset="0"/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350"/>
            <a:ext cx="9886950" cy="490538"/>
          </a:xfrm>
        </p:spPr>
        <p:txBody>
          <a:bodyPr rtlCol="0">
            <a:normAutofit fontScale="90000"/>
          </a:bodyPr>
          <a:lstStyle/>
          <a:p>
            <a:pPr defTabSz="457117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203950" y="2722563"/>
            <a:ext cx="3670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luminosity leveling at around 4</a:t>
            </a:r>
            <a:r>
              <a:rPr lang="en-US" sz="200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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en-US" sz="2000" baseline="30000">
                <a:solidFill>
                  <a:srgbClr val="FF0000"/>
                </a:solidFill>
                <a:latin typeface="Comic Sans MS" pitchFamily="66" charset="0"/>
              </a:rPr>
              <a:t>32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cm</a:t>
            </a:r>
            <a:r>
              <a:rPr lang="en-US" sz="2000" baseline="30000">
                <a:solidFill>
                  <a:srgbClr val="FF0000"/>
                </a:solidFill>
                <a:latin typeface="Comic Sans MS" pitchFamily="66" charset="0"/>
              </a:rPr>
              <a:t>-2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2000" baseline="3000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via transverse separation</a:t>
            </a:r>
            <a:br>
              <a:rPr lang="en-US" sz="20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(with a tilted crossing angle)</a:t>
            </a:r>
          </a:p>
        </p:txBody>
      </p:sp>
      <p:pic>
        <p:nvPicPr>
          <p:cNvPr id="1946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942975"/>
            <a:ext cx="60944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CF4F3402-5E24-466E-B50A-2D4A69B321BB}" type="slidenum">
              <a:rPr lang="en-US" smtClean="0">
                <a:latin typeface="Comic Sans MS" pitchFamily="66" charset="0"/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350"/>
            <a:ext cx="9886950" cy="490538"/>
          </a:xfrm>
        </p:spPr>
        <p:txBody>
          <a:bodyPr rtlCol="0">
            <a:normAutofit fontScale="90000"/>
          </a:bodyPr>
          <a:lstStyle/>
          <a:p>
            <a:pPr defTabSz="457117" eaLnBrk="1" fontAlgn="auto" hangingPunct="1">
              <a:spcAft>
                <a:spcPts val="0"/>
              </a:spcAft>
              <a:defRPr/>
            </a:pPr>
            <a:r>
              <a:rPr lang="en-US" dirty="0" smtClean="0"/>
              <a:t>Run-II: 2015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31800" y="496888"/>
            <a:ext cx="8961438" cy="36433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838" indent="-342838" algn="l" defTabSz="457117" rtl="0" eaLnBrk="1" latinLnBrk="0" hangingPunct="1">
              <a:spcBef>
                <a:spcPct val="20000"/>
              </a:spcBef>
              <a:buSzPct val="80000"/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16" indent="-285699" algn="l" defTabSz="457117" rtl="0" eaLnBrk="1" latinLnBrk="0" hangingPunct="1">
              <a:spcBef>
                <a:spcPct val="20000"/>
              </a:spcBef>
              <a:buSzPct val="70000"/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94" indent="-228559" algn="l" defTabSz="45711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11" indent="-228559" algn="l" defTabSz="45711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29" indent="-228559" algn="l" defTabSz="45711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47" indent="-228559" algn="l" defTabSz="45711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64" indent="-228559" algn="l" defTabSz="45711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82" indent="-228559" algn="l" defTabSz="45711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99" indent="-228559" algn="l" defTabSz="45711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dirty="0" smtClean="0">
                <a:latin typeface="Comic Sans MS"/>
                <a:cs typeface="Comic Sans MS"/>
              </a:rPr>
              <a:t>energy: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6.5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TeV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(magnet retraining)</a:t>
            </a:r>
          </a:p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bunch spacing: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25 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pile-up considerations </a:t>
            </a:r>
          </a:p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dirty="0" smtClean="0">
                <a:latin typeface="Comic Sans MS"/>
                <a:cs typeface="Comic Sans MS"/>
              </a:rPr>
              <a:t>injectors potentially able to offer nominal intensity with even lower </a:t>
            </a:r>
            <a:r>
              <a:rPr lang="en-US" dirty="0" err="1" smtClean="0">
                <a:latin typeface="Comic Sans MS"/>
                <a:cs typeface="Comic Sans MS"/>
              </a:rPr>
              <a:t>emittance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dirty="0">
                <a:solidFill>
                  <a:srgbClr val="FF0000"/>
                </a:solidFill>
              </a:rPr>
              <a:t>uncertainties for 2015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0000"/>
                </a:solidFill>
              </a:rPr>
              <a:t>electron cloud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0000"/>
                </a:solidFill>
              </a:rPr>
              <a:t>UFOs</a:t>
            </a:r>
            <a:endParaRPr lang="en-US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en-US" i="1" dirty="0">
                <a:solidFill>
                  <a:srgbClr val="FF0000"/>
                </a:solidFill>
              </a:rPr>
              <a:t>both get more difficult at 25 ns &amp; </a:t>
            </a:r>
            <a:r>
              <a:rPr lang="en-US" i="1" dirty="0" smtClean="0">
                <a:solidFill>
                  <a:srgbClr val="FF0000"/>
                </a:solidFill>
              </a:rPr>
              <a:t>at </a:t>
            </a:r>
            <a:r>
              <a:rPr lang="en-US" i="1" dirty="0">
                <a:solidFill>
                  <a:srgbClr val="FF0000"/>
                </a:solidFill>
              </a:rPr>
              <a:t>higher </a:t>
            </a:r>
            <a:r>
              <a:rPr lang="en-US" i="1" dirty="0" smtClean="0">
                <a:solidFill>
                  <a:srgbClr val="FF0000"/>
                </a:solidFill>
              </a:rPr>
              <a:t>energy</a:t>
            </a:r>
            <a:endParaRPr lang="en-US" sz="1400" i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dirty="0">
                <a:solidFill>
                  <a:srgbClr val="FF0000"/>
                </a:solidFill>
              </a:rPr>
              <a:t>energy (limited by retraining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1800" y="4202113"/>
          <a:ext cx="9345613" cy="162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657"/>
                <a:gridCol w="1394967"/>
                <a:gridCol w="1239970"/>
                <a:gridCol w="810312"/>
                <a:gridCol w="1721296"/>
                <a:gridCol w="1171083"/>
                <a:gridCol w="1261146"/>
              </a:tblGrid>
              <a:tr h="87987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Number of bunches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Ib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LHC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FT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[1e11]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Emit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LHC [um]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Peak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Lumi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[cm-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~Pile-up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Int.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Lumi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 per year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[fb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</a:tr>
              <a:tr h="749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25 ns</a:t>
                      </a:r>
                      <a:r>
                        <a:rPr lang="en-US" sz="20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low emit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2520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1.15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1.9 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1.7e34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52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/>
                          <a:cs typeface="Comic Sans MS"/>
                        </a:rPr>
                        <a:t>~45</a:t>
                      </a:r>
                      <a:endParaRPr lang="en-US" sz="2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512" name="TextBox 7"/>
          <p:cNvSpPr txBox="1">
            <a:spLocks noChangeArrowheads="1"/>
          </p:cNvSpPr>
          <p:nvPr/>
        </p:nvSpPr>
        <p:spPr bwMode="auto">
          <a:xfrm>
            <a:off x="454025" y="5900738"/>
            <a:ext cx="9345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expected maximum luminosity from inner triplet heat load (collisions debris)</a:t>
            </a:r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1.7×10 </a:t>
            </a:r>
            <a:r>
              <a:rPr lang="en-GB" b="1" baseline="30000">
                <a:solidFill>
                  <a:srgbClr val="FF0000"/>
                </a:solidFill>
                <a:latin typeface="Comic Sans MS" pitchFamily="66" charset="0"/>
              </a:rPr>
              <a:t>34</a:t>
            </a:r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 cm</a:t>
            </a:r>
            <a:r>
              <a:rPr lang="en-GB" b="1" baseline="30000">
                <a:solidFill>
                  <a:srgbClr val="FF0000"/>
                </a:solidFill>
                <a:latin typeface="Comic Sans MS" pitchFamily="66" charset="0"/>
              </a:rPr>
              <a:t>-2</a:t>
            </a:r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b="1" baseline="30000">
                <a:solidFill>
                  <a:srgbClr val="FF0000"/>
                </a:solidFill>
                <a:latin typeface="Comic Sans MS" pitchFamily="66" charset="0"/>
              </a:rPr>
              <a:t>-1 </a:t>
            </a:r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±20%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B5DD47CD-D2FF-4AF3-BC1A-92EF45E0D387}" type="slidenum">
              <a:rPr lang="en-US" smtClean="0">
                <a:latin typeface="Comic Sans MS" pitchFamily="66" charset="0"/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350"/>
            <a:ext cx="9886950" cy="490538"/>
          </a:xfrm>
        </p:spPr>
        <p:txBody>
          <a:bodyPr rtlCol="0">
            <a:normAutofit fontScale="90000"/>
          </a:bodyPr>
          <a:lstStyle/>
          <a:p>
            <a:pPr defTabSz="457117" eaLnBrk="1" fontAlgn="auto" hangingPunct="1">
              <a:spcAft>
                <a:spcPts val="0"/>
              </a:spcAft>
              <a:defRPr/>
            </a:pPr>
            <a:r>
              <a:rPr lang="en-US" dirty="0" smtClean="0"/>
              <a:t>draft 2015 </a:t>
            </a:r>
            <a:r>
              <a:rPr lang="en-US" dirty="0" err="1" smtClean="0"/>
              <a:t>shedule</a:t>
            </a:r>
            <a:endParaRPr lang="en-US" dirty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496888"/>
            <a:ext cx="85248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4725988" y="6059488"/>
            <a:ext cx="3727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in red beam time requested by LHCf </a:t>
            </a:r>
            <a:endParaRPr lang="en-GB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 декабря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научная сессия ОФВЭ</a:t>
            </a:r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D53827E2-2780-408B-BB74-1BAE011D564F}" type="slidenum">
              <a:rPr lang="en-US" smtClean="0">
                <a:latin typeface="Comic Sans MS" pitchFamily="66" charset="0"/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350"/>
            <a:ext cx="9886950" cy="490538"/>
          </a:xfrm>
        </p:spPr>
        <p:txBody>
          <a:bodyPr rtlCol="0">
            <a:normAutofit fontScale="90000"/>
          </a:bodyPr>
          <a:lstStyle/>
          <a:p>
            <a:pPr defTabSz="457117"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Plan for next 10 years</a:t>
            </a:r>
            <a:endParaRPr lang="en-US" dirty="0"/>
          </a:p>
        </p:txBody>
      </p:sp>
      <p:pic>
        <p:nvPicPr>
          <p:cNvPr id="22533" name="Content Placeholder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5" y="1050925"/>
            <a:ext cx="81692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34157</TotalTime>
  <Words>391</Words>
  <Application>Microsoft Macintosh PowerPoint</Application>
  <PresentationFormat>Лист A4 (210x297 мм)</PresentationFormat>
  <Paragraphs>146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Wingdings</vt:lpstr>
      <vt:lpstr>Comic Sans MS</vt:lpstr>
      <vt:lpstr>MS PGothic</vt:lpstr>
      <vt:lpstr>Lucida Grande</vt:lpstr>
      <vt:lpstr>Office Theme</vt:lpstr>
      <vt:lpstr>Office Theme</vt:lpstr>
      <vt:lpstr>Office Theme</vt:lpstr>
      <vt:lpstr>Слайд 1</vt:lpstr>
      <vt:lpstr>Integrated pp luminosity  2010-12</vt:lpstr>
      <vt:lpstr>Performance through the year </vt:lpstr>
      <vt:lpstr>A challenge in RUN-I - pile up events</vt:lpstr>
      <vt:lpstr>Operational cycle</vt:lpstr>
      <vt:lpstr>LHCb</vt:lpstr>
      <vt:lpstr>Run-II: 2015</vt:lpstr>
      <vt:lpstr>draft 2015 shedule</vt:lpstr>
      <vt:lpstr>Plan for next 10 years</vt:lpstr>
      <vt:lpstr>Luminosity forecast for next 10 years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Photon, diphoton and photon+jet production measured with the ATLAS detector</dc:title>
  <dc:creator>Oleg Fedin</dc:creator>
  <cp:lastModifiedBy>Воробьёв А А</cp:lastModifiedBy>
  <cp:revision>609</cp:revision>
  <cp:lastPrinted>2013-11-29T06:25:42Z</cp:lastPrinted>
  <dcterms:created xsi:type="dcterms:W3CDTF">2013-05-09T12:51:15Z</dcterms:created>
  <dcterms:modified xsi:type="dcterms:W3CDTF">2013-12-23T20:39:11Z</dcterms:modified>
</cp:coreProperties>
</file>